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74" r:id="rId15"/>
    <p:sldId id="267" r:id="rId16"/>
    <p:sldId id="269" r:id="rId17"/>
    <p:sldId id="268" r:id="rId18"/>
    <p:sldId id="270" r:id="rId19"/>
    <p:sldId id="27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2E949-DA68-4E43-AC60-3633AEDA0F32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9F8D0-4AA6-4E34-AA17-954A2070D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5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F8D0-4AA6-4E34-AA17-954A2070D57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6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31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566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89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22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243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41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432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76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56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15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4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8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7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8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32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50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2C2CE5-D3F6-4BF4-81A1-5898A0466727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6C6356-53DF-470D-AE88-34304C18B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449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2936-6095-B8F9-2E6C-D7EB6EAA5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Topological sort</a:t>
            </a:r>
            <a:endParaRPr lang="ru-R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FA17A-737C-8D4F-E7EF-F90AD4A78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829" y="5546952"/>
            <a:ext cx="9144000" cy="1655762"/>
          </a:xfrm>
        </p:spPr>
        <p:txBody>
          <a:bodyPr/>
          <a:lstStyle/>
          <a:p>
            <a:r>
              <a:rPr lang="ru-RU" dirty="0"/>
              <a:t>Просвирнин Данил, Зиатдинова Диляра,</a:t>
            </a:r>
          </a:p>
          <a:p>
            <a:r>
              <a:rPr lang="ru-RU" dirty="0"/>
              <a:t> Исмагилова Ильвира, 11-402</a:t>
            </a:r>
          </a:p>
        </p:txBody>
      </p:sp>
    </p:spTree>
    <p:extLst>
      <p:ext uri="{BB962C8B-B14F-4D97-AF65-F5344CB8AC3E}">
        <p14:creationId xmlns:p14="http://schemas.microsoft.com/office/powerpoint/2010/main" val="157361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7EFA-8ACD-7E68-28AE-27B12BE4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3D8A-7F33-5027-D550-2F4E828A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Алгоритм построения топологической сортировки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B247-D4E6-3074-2885-C3CC92A94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4351338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Давайте снова найдём любой из истоков, скажем, что эта вершина в нашей топологической сортировке будет второй, и удалим её и все исходящие из неё рёбра. 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4CDDE-D579-FF90-8F0A-B9E88523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5" y="2014078"/>
            <a:ext cx="3516086" cy="3219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9D491-1D37-AC8B-FA7B-47A878A9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85" y="2014078"/>
            <a:ext cx="3516086" cy="32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7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EE317-29A7-9D57-EF4E-1455469E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9043-2FA7-ABAD-28C3-A27E1629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Алгоритм построения топологической сортировки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D0CBD-034E-3120-ABF5-A9FDC8102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4351338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Далее снова находим любой исток — эта вершина будет уже третьей, и так до тех пор, пока в графе остаются вершины. Таким образом, мы показали алгоритм, который строит топологическую сортировку для любого ориентированного ациклического графа. 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4F614-C632-BACE-1857-3AF4CFB7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5" y="2014078"/>
            <a:ext cx="3516086" cy="321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9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138DA-CA6A-AD9C-20A5-703B8346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CA33-B8F1-F71F-963D-D9518E59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Использование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8A5D8-EE4C-9C34-7715-75D79D37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fkGroteskNeue"/>
              </a:rPr>
              <a:t>Топологическая сортировка применяется в:</a:t>
            </a:r>
          </a:p>
          <a:p>
            <a:r>
              <a:rPr lang="ru-RU" dirty="0">
                <a:latin typeface="fkGroteskNeue"/>
              </a:rPr>
              <a:t>Планировании задач с зависимостями (например, расписание проектов (чтобы перейти к следующей задаче проекта, нужно выполнить сначала предыдущую)).</a:t>
            </a:r>
          </a:p>
          <a:p>
            <a:r>
              <a:rPr lang="ru-RU" dirty="0">
                <a:latin typeface="fkGroteskNeue"/>
              </a:rPr>
              <a:t>Разрешении зависимостей (модули ПО, пакетные менеджеры).</a:t>
            </a:r>
          </a:p>
          <a:p>
            <a:r>
              <a:rPr lang="ru-RU" dirty="0">
                <a:latin typeface="fkGroteskNeue"/>
              </a:rPr>
              <a:t>Анализе графов зависимостей (например, make, компиляция).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32528-5394-8CF7-6E48-C2BF05625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52" y="1149647"/>
            <a:ext cx="3314421" cy="45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FF9B-08E0-0900-D0D7-9A6B065C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35DB-32D6-6469-EC40-DD5CA8EA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Плюсы и минусы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6B62-810B-E1D4-DFEC-BD43630E6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latin typeface="fkGroteskNeue"/>
              </a:rPr>
              <a:t>Плюсы: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- Простота реализации (DFS или алгоритм Кана).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- Эффективность: O(V + E) по времени, где V — вершины, E — ребра.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- Гибкость: поддерживает неуникальные порядки.</a:t>
            </a:r>
          </a:p>
          <a:p>
            <a:pPr marL="0" indent="0">
              <a:buNone/>
            </a:pPr>
            <a:endParaRPr lang="ru-RU" dirty="0">
              <a:latin typeface="fkGroteskNeue"/>
            </a:endParaRP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Минусы: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- Требует ациклического графа (DAG), иначе невозможна.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- Неустойчивость к циклам (нужна отдельная проверка).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- Ограничена задачами с направленными зависимостями.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301D2-6F58-3610-D419-016F5F298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23" y="1274746"/>
            <a:ext cx="4592053" cy="45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1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D7973-07F8-2356-E687-A37A9F4C3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B236-4B99-23B1-DC23-BAA2C5BD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kGroteskNeue"/>
              </a:rPr>
              <a:t>Особенности:</a:t>
            </a:r>
            <a:endParaRPr lang="ru-RU" b="0" i="0" dirty="0">
              <a:effectLst/>
              <a:latin typeface="var(--font-fk-grotesk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2C727-0348-36A0-6D22-78E66B40B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fkGroteskNeue"/>
              </a:rPr>
              <a:t>1. Реализуется через DFS (стек/вектор с реверсом) или алгоритм Кана (очередь и входящие степени).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2. Результат не всегда уникален, если есть несколько допустимых порядков.</a:t>
            </a:r>
          </a:p>
          <a:p>
            <a:pPr marL="0" indent="0">
              <a:buNone/>
            </a:pPr>
            <a:r>
              <a:rPr lang="ru-RU" dirty="0">
                <a:latin typeface="fkGroteskNeue"/>
              </a:rPr>
              <a:t>3. Требует представления графа (обычно список смежности или матрица).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08621-DA5A-2A38-8DF9-2B14DA9DB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60" y="1438603"/>
            <a:ext cx="3599270" cy="39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5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B8A65-0E56-39DF-F081-E6891D48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3FE5-A3D9-3076-821E-FDFFBEEE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Топологическая сортировка через </a:t>
            </a:r>
            <a:r>
              <a:rPr lang="en-US" b="0" i="0" dirty="0">
                <a:effectLst/>
                <a:latin typeface="var(--font-fk-grotesk)"/>
              </a:rPr>
              <a:t>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AEBB-A0C0-3DCC-A005-4D8B23B5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1506604"/>
          </a:xfrm>
        </p:spPr>
        <p:txBody>
          <a:bodyPr/>
          <a:lstStyle/>
          <a:p>
            <a:r>
              <a:rPr lang="en-US" dirty="0">
                <a:latin typeface="fkGroteskNeue"/>
              </a:rPr>
              <a:t>DFS – </a:t>
            </a:r>
            <a:r>
              <a:rPr lang="ru-RU" dirty="0">
                <a:latin typeface="fkGroteskNeue"/>
              </a:rPr>
              <a:t>поиск в глубину</a:t>
            </a:r>
          </a:p>
          <a:p>
            <a:r>
              <a:rPr lang="ru-RU" dirty="0">
                <a:latin typeface="fkGroteskNeue"/>
              </a:rPr>
              <a:t>Вот его классическая реализация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4979E-95A9-640F-BD6D-F3EDBC4B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98507"/>
            <a:ext cx="8246731" cy="20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3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FC156-55D2-0383-0B7F-7674F1E3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0FB9-6262-5E5D-D996-61EC5F79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Топологическая сортировка через </a:t>
            </a:r>
            <a:r>
              <a:rPr lang="en-US" b="0" i="0" dirty="0">
                <a:effectLst/>
                <a:latin typeface="var(--font-fk-grotesk)"/>
              </a:rPr>
              <a:t>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21AA9-DCCA-E652-0778-30174502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1665978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fkGroteskNeue"/>
              </a:rPr>
              <a:t>Нам нужно будет где-то сохранять итоговый порядок вершин — для этого добавим параметр: вектор под названием </a:t>
            </a:r>
            <a:r>
              <a:rPr lang="en-US" b="0" i="0" dirty="0">
                <a:effectLst/>
                <a:latin typeface="fkGroteskNeue"/>
              </a:rPr>
              <a:t>order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CA646-0BA6-482E-A568-3BC7737E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98507"/>
            <a:ext cx="8416492" cy="24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3AF3-7FE4-31AD-DC74-FB94846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67A0-C4FC-3581-6A08-F7119D36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Топологическая сортировка через </a:t>
            </a:r>
            <a:r>
              <a:rPr lang="en-US" b="0" i="0" dirty="0">
                <a:effectLst/>
                <a:latin typeface="var(--font-fk-grotesk)"/>
              </a:rPr>
              <a:t>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0BE90-8CE4-6136-5F4E-C182709C3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95" y="1818365"/>
            <a:ext cx="5110213" cy="2436000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fkGroteskNeue"/>
              </a:rPr>
              <a:t>Проблема добавления при входе:</a:t>
            </a:r>
            <a:br>
              <a:rPr lang="ru-RU" b="0" i="0" dirty="0">
                <a:effectLst/>
                <a:latin typeface="fkGroteskNeue"/>
              </a:rPr>
            </a:br>
            <a:r>
              <a:rPr lang="ru-RU" b="0" i="0" dirty="0">
                <a:effectLst/>
                <a:latin typeface="fkGroteskNeue"/>
              </a:rPr>
              <a:t>Если добавлять вершину при входе порядок нарушается -</a:t>
            </a:r>
            <a:r>
              <a:rPr lang="en-US" b="0" i="0" dirty="0">
                <a:effectLst/>
                <a:latin typeface="fkGroteskNeue"/>
              </a:rPr>
              <a:t>&gt;</a:t>
            </a:r>
            <a:r>
              <a:rPr lang="ru-RU" b="0" i="0" dirty="0">
                <a:effectLst/>
                <a:latin typeface="fkGroteskNeue"/>
              </a:rPr>
              <a:t> вершины-потомки оказываются позже предков.</a:t>
            </a:r>
          </a:p>
          <a:p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0FC069-2C42-62A7-6B1F-681A47C6732E}"/>
              </a:ext>
            </a:extLst>
          </p:cNvPr>
          <p:cNvSpPr txBox="1">
            <a:spLocks/>
          </p:cNvSpPr>
          <p:nvPr/>
        </p:nvSpPr>
        <p:spPr>
          <a:xfrm>
            <a:off x="6390373" y="1818365"/>
            <a:ext cx="5110213" cy="44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fkGroteskNeue"/>
              </a:rPr>
              <a:t>Решение:</a:t>
            </a:r>
            <a:br>
              <a:rPr lang="ru-RU" dirty="0">
                <a:latin typeface="fkGroteskNeue"/>
              </a:rPr>
            </a:br>
            <a:r>
              <a:rPr lang="ru-RU" dirty="0">
                <a:latin typeface="fkGroteskNeue"/>
              </a:rPr>
              <a:t>Добавлять вершину после обработки всех потомков (при выходе из DFS). Затем развернуть полученный порядок.</a:t>
            </a:r>
          </a:p>
          <a:p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2AB64-9135-ADD1-6BF9-356ED987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07" y="4316073"/>
            <a:ext cx="6965482" cy="24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08771-AB9B-CBE8-3D24-BC0A2C826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1108B-E92F-438E-1C76-841F704E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>
                <a:latin typeface="var(--font-fk-grotesk)"/>
              </a:rPr>
              <a:t>Пример</a:t>
            </a:r>
            <a:endParaRPr lang="en-US" b="0" i="0" dirty="0">
              <a:effectLst/>
              <a:latin typeface="var(--font-fk-grotesk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29F5-4E87-2718-BA4D-574A4BEE7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3" y="1400486"/>
            <a:ext cx="5110213" cy="2436000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fkGroteskNeue"/>
              </a:rPr>
              <a:t>Вот как отработает наш код на примере с одеждой:</a:t>
            </a:r>
          </a:p>
          <a:p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88998-5D31-582E-9CFC-D8E3B305C13A}"/>
              </a:ext>
            </a:extLst>
          </p:cNvPr>
          <p:cNvSpPr txBox="1">
            <a:spLocks/>
          </p:cNvSpPr>
          <p:nvPr/>
        </p:nvSpPr>
        <p:spPr>
          <a:xfrm>
            <a:off x="6390373" y="1818365"/>
            <a:ext cx="5110213" cy="44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Остаётся лишь развернуть массив найденных вершин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6673D-78A8-5A23-BE18-D80B02D6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5" y="2969393"/>
            <a:ext cx="4969932" cy="3303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076B8-C59F-B777-C358-0B1DEBCD9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91" y="3039070"/>
            <a:ext cx="5110214" cy="7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3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E72F9-CD78-C62D-C2BC-CBC0024B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876-D404-7C68-4777-68900D8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>
                <a:latin typeface="var(--font-fk-grotesk)"/>
              </a:rPr>
              <a:t>В итоге</a:t>
            </a:r>
            <a:endParaRPr lang="en-US" b="0" i="0" dirty="0">
              <a:effectLst/>
              <a:latin typeface="var(--font-fk-grotesk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6FC0-F708-C7BA-44C6-E0E66681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95" y="1818365"/>
            <a:ext cx="5368028" cy="436365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fkGroteskNeue"/>
              </a:rPr>
              <a:t>Топологическая сортировка — это важный инструмент для упорядочивания задач с зависимостями, представленных ориентированным ацикличным графом.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fkGroteskNeue"/>
              </a:rPr>
              <a:t>Существует несколько алгоритмов её построения, но наиболее простой и эффективный — это модифицированный обход в глубину (DFS), который добавляет вершины в итоговый порядок после обработки всех их потомков.</a:t>
            </a:r>
          </a:p>
          <a:p>
            <a:endParaRPr lang="ru-RU" dirty="0"/>
          </a:p>
        </p:txBody>
      </p:sp>
      <p:pic>
        <p:nvPicPr>
          <p:cNvPr id="2050" name="Picture 2" descr="Комикс мем: &quot;Студент-программист АиСД Студент-программист Теория графов&quot; -  Комиксы - Meme-arsenal.com">
            <a:extLst>
              <a:ext uri="{FF2B5EF4-FFF2-40B4-BE49-F238E27FC236}">
                <a16:creationId xmlns:a16="http://schemas.microsoft.com/office/drawing/2014/main" id="{5A9BED85-78FC-1E19-8D72-2768F15D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097" y="1690688"/>
            <a:ext cx="3291143" cy="44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8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7A4E-ED82-A0DA-E0B0-D961DFDF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>
                <a:effectLst/>
                <a:latin typeface="var(--font-fk-grotesk)"/>
              </a:rPr>
              <a:t>Введение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9D03-0C74-C435-FA46-D6FE07943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042" y="1099457"/>
            <a:ext cx="9905998" cy="3124201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Представим себе следующую ситуацию: когда мы утром встаём и собираемся на работу или учёбу, обычно мы надеваем на себя несколько вещей. 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26DB3-46FF-AF80-BFC3-7944EA02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370942"/>
            <a:ext cx="6096000" cy="30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E876-3FAD-859D-4940-1D044B58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274C-553F-7DA6-DF79-A9F208FB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>
                <a:effectLst/>
                <a:latin typeface="var(--font-fk-grotesk)"/>
              </a:rPr>
              <a:t>Введение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82624-B033-2B1C-CA68-894A6012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51388"/>
            <a:ext cx="10515600" cy="4667250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При этом для некоторых пар вещей у нас есть определённые правила, указывающие, в каком порядке их нужно надевать. Например, согласитесь, что следует сначала надевать носки, только потом обувь.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654E2-1341-1990-F077-8AD805E5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57" y="3443588"/>
            <a:ext cx="5827486" cy="29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8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3A0B-4C5E-C87D-C7EE-92E342672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5A98-49FC-EB3A-B7FC-82F22B12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>
                <a:effectLst/>
                <a:latin typeface="var(--font-fk-grotesk)"/>
              </a:rPr>
              <a:t>Введение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BADA-9E33-FC3E-A462-BECB467F5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414" y="1258076"/>
            <a:ext cx="9905998" cy="3124201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Точно так же было бы несколько странно надевать сначала обувь, а потом штаны, и рубашку обычно надевают до брюк.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48DED-E96F-9026-52A1-D13F55B8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55" y="3548743"/>
            <a:ext cx="6172317" cy="28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3E5-84ED-E678-8C3D-D35D95B2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EDEF-7C5F-1E30-62AA-A62C49DD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>
                <a:effectLst/>
                <a:latin typeface="var(--font-fk-grotesk)"/>
              </a:rPr>
              <a:t>Введение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6981-66A7-D7B4-B100-A105AFD9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18117"/>
            <a:ext cx="9905998" cy="3124201"/>
          </a:xfrm>
        </p:spPr>
        <p:txBody>
          <a:bodyPr/>
          <a:lstStyle/>
          <a:p>
            <a:r>
              <a:rPr lang="ru-RU" dirty="0">
                <a:latin typeface="fkGroteskNeue"/>
              </a:rPr>
              <a:t>Н</a:t>
            </a:r>
            <a:r>
              <a:rPr lang="ru-RU" b="0" i="0" dirty="0">
                <a:effectLst/>
                <a:latin typeface="fkGroteskNeue"/>
              </a:rPr>
              <a:t>адевать пиджак следует, когда уже надеты рубашка и брюки. Наконец, верхнюю одежду мы надеваем, когда у нас уже надеты пиджак и брюки. И вот у нас незаметно получился ориентированный граф.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93C03-4B77-C4CF-A7B5-0C2375B9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57" y="3370941"/>
            <a:ext cx="5908643" cy="30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2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E3BE-DABC-F201-FEF6-D7A19017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8211-D764-2370-EE7E-1D6D80DB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0" dirty="0">
                <a:effectLst/>
                <a:latin typeface="var(--font-fk-grotesk)"/>
              </a:rPr>
              <a:t>Введение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B0EA-20FA-2400-A557-945724C8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0" y="1797371"/>
            <a:ext cx="4858170" cy="3124201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Если мы выстроим все предметы одежды в соответствии с их номерами, то тогда получится, что все рёбра в графе будут идти слева направо.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FA58-40AD-469E-6D56-2B6779EB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507" y="703424"/>
            <a:ext cx="5114177" cy="311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BE0FB-7A91-ED76-5FF4-68A2E89F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84" y="4665239"/>
            <a:ext cx="6096000" cy="15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5B23-6171-D28F-7173-3E866877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FBC1-1690-8EBB-2A1D-018C0C9D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Существование топологической сортировки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98CBC-8C72-5B5E-1302-BC5636DD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У циклического графа нет топологической сортировки. В каком бы порядке вершины цикла не располагай, как минимум одно ребро будет идти справа налево.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FBC3B-B892-A60F-9171-0DDE4D5E7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71" y="2418475"/>
            <a:ext cx="3770180" cy="33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6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605D-2753-E34F-B997-B9D9AC19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8BD8-3A00-2F41-4C0A-8E9C9E10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Существование топологической сортировки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967CE-B522-60E5-E982-BCE89081D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27171" cy="4351338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Но ориентированные ациклические графы всегда имеют топологическую сортировку. Потому что в любом таком графе всегда можно найти как минимум одну вершину-исток, то есть вершину, у которой нет входящих рёбер.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FE590-9560-CD23-02AB-1F00F26C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4" y="1818367"/>
            <a:ext cx="3690257" cy="32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156D8-F703-862D-63E5-398E0BF6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3731-E524-B796-A414-348FFD5E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var(--font-fk-grotesk)"/>
              </a:rPr>
              <a:t>Алгоритм построения топологической сортировки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C6B9B-95CC-84B9-D61E-DF29ADD46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5119914" cy="4351338"/>
          </a:xfrm>
        </p:spPr>
        <p:txBody>
          <a:bodyPr/>
          <a:lstStyle/>
          <a:p>
            <a:r>
              <a:rPr lang="ru-RU" b="0" i="0" dirty="0">
                <a:effectLst/>
                <a:latin typeface="fkGroteskNeue"/>
              </a:rPr>
              <a:t>Такую вершину без входящих рёбер мы можем взять первой в нашей топологической сортировке, после чего мы выкидываем её из графа и все исходящие рёбра. Граф при этом остаётся ориентированным ациклическим, следовательно, в нём всё ещё найдётся исток.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E352A-9824-520E-FCB7-23D58D32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85" y="1883229"/>
            <a:ext cx="3588657" cy="33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38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73</TotalTime>
  <Words>578</Words>
  <Application>Microsoft Office PowerPoint</Application>
  <PresentationFormat>Широкоэкранный</PresentationFormat>
  <Paragraphs>57</Paragraphs>
  <Slides>19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fkGroteskNeue</vt:lpstr>
      <vt:lpstr>var(--font-fk-grotesk)</vt:lpstr>
      <vt:lpstr>Сетка</vt:lpstr>
      <vt:lpstr>Topological sort</vt:lpstr>
      <vt:lpstr>Введение</vt:lpstr>
      <vt:lpstr>Введение</vt:lpstr>
      <vt:lpstr>Введение</vt:lpstr>
      <vt:lpstr>Введение</vt:lpstr>
      <vt:lpstr>Введение</vt:lpstr>
      <vt:lpstr>Существование топологической сортировки</vt:lpstr>
      <vt:lpstr>Существование топологической сортировки</vt:lpstr>
      <vt:lpstr>Алгоритм построения топологической сортировки</vt:lpstr>
      <vt:lpstr>Алгоритм построения топологической сортировки</vt:lpstr>
      <vt:lpstr>Алгоритм построения топологической сортировки</vt:lpstr>
      <vt:lpstr>Использование</vt:lpstr>
      <vt:lpstr>Плюсы и минусы</vt:lpstr>
      <vt:lpstr>Особенности:</vt:lpstr>
      <vt:lpstr>Топологическая сортировка через DFS</vt:lpstr>
      <vt:lpstr>Топологическая сортировка через DFS</vt:lpstr>
      <vt:lpstr>Топологическая сортировка через DFS</vt:lpstr>
      <vt:lpstr>Пример</vt:lpstr>
      <vt:lpstr>В итоге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Topological sort</dc:title>
  <dc:creator>user</dc:creator>
  <cp:lastModifiedBy>Администратор</cp:lastModifiedBy>
  <cp:revision>4</cp:revision>
  <dcterms:created xsi:type="dcterms:W3CDTF">2025-06-01T13:14:48Z</dcterms:created>
  <dcterms:modified xsi:type="dcterms:W3CDTF">2025-06-13T17:18:26Z</dcterms:modified>
</cp:coreProperties>
</file>